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handoutMasterIdLst>
    <p:handoutMasterId r:id="rId20"/>
  </p:handoutMasterIdLst>
  <p:sldIdLst>
    <p:sldId id="257" r:id="rId3"/>
    <p:sldId id="286" r:id="rId4"/>
    <p:sldId id="275" r:id="rId5"/>
    <p:sldId id="287" r:id="rId6"/>
    <p:sldId id="315" r:id="rId7"/>
    <p:sldId id="316" r:id="rId8"/>
    <p:sldId id="317" r:id="rId9"/>
    <p:sldId id="318" r:id="rId10"/>
    <p:sldId id="320" r:id="rId11"/>
    <p:sldId id="321" r:id="rId12"/>
    <p:sldId id="322" r:id="rId13"/>
    <p:sldId id="323" r:id="rId14"/>
    <p:sldId id="324" r:id="rId15"/>
    <p:sldId id="326" r:id="rId16"/>
    <p:sldId id="327" r:id="rId17"/>
    <p:sldId id="328" r:id="rId18"/>
  </p:sldIdLst>
  <p:sldSz cx="12192000" cy="685800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Microsoft YaHei Light" panose="020B0502040204020203" pitchFamily="34" charset="-122"/>
        <a:ea typeface="Microsoft YaHei Light" panose="020B0502040204020203"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9ADD"/>
    <a:srgbClr val="338BC7"/>
    <a:srgbClr val="026FA6"/>
    <a:srgbClr val="01629D"/>
    <a:srgbClr val="063C5E"/>
    <a:srgbClr val="81B5E6"/>
    <a:srgbClr val="4496CF"/>
    <a:srgbClr val="0283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147"/>
    <p:restoredTop sz="94660"/>
  </p:normalViewPr>
  <p:slideViewPr>
    <p:cSldViewPr snapToGrid="0" showGuides="1">
      <p:cViewPr varScale="1">
        <p:scale>
          <a:sx n="79" d="100"/>
          <a:sy n="79" d="100"/>
        </p:scale>
        <p:origin x="414" y="102"/>
      </p:cViewPr>
      <p:guideLst>
        <p:guide orient="horz" pos="2148"/>
        <p:guide pos="3840"/>
      </p:guideLst>
    </p:cSldViewPr>
  </p:slideViewPr>
  <p:notesTextViewPr>
    <p:cViewPr>
      <p:scale>
        <a:sx n="1" d="1"/>
        <a:sy n="1" d="1"/>
      </p:scale>
      <p:origin x="0" y="0"/>
    </p:cViewPr>
  </p:notesTextViewPr>
  <p:sorterViewPr showFormatting="0">
    <p:cViewPr>
      <p:scale>
        <a:sx n="39" d="100"/>
        <a:sy n="3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0F9B84EA-7D68-4D60-9CB1-D50884785D1C}" type="datetimeFigureOut">
              <a:rPr lang="zh-CN" altLang="en-US" strike="noStrike" noProof="1" smtClean="0">
                <a:latin typeface="Microsoft YaHei Light" panose="020B0502040204020203" pitchFamily="34" charset="-122"/>
                <a:ea typeface="Microsoft YaHei Light" panose="020B0502040204020203" pitchFamily="34" charset="-122"/>
                <a:cs typeface="+mn-cs"/>
              </a:rPr>
            </a:fld>
            <a:endParaRPr lang="zh-CN" altLang="en-US" strike="noStrike" noProof="1"/>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8D4E0FC9-F1F8-4FAE-9988-3BA365CFD46F}" type="slidenum">
              <a:rPr lang="zh-CN" altLang="en-US" strike="noStrike" noProof="1" smtClean="0">
                <a:latin typeface="Microsoft YaHei Light" panose="020B0502040204020203" pitchFamily="34" charset="-122"/>
                <a:ea typeface="Microsoft YaHei Light" panose="020B0502040204020203" pitchFamily="34" charset="-122"/>
                <a:cs typeface="+mn-cs"/>
              </a:rPr>
            </a:fld>
            <a:endParaRPr lang="zh-CN" altLang="en-US" strike="noStrike" noProof="1"/>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cs typeface="+mn-cs"/>
            </a:endParaRPr>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Click to edit Master text style</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Second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Third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Fourth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Fifth level</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F2036E69-9C6A-450C-9501-10DB366851F3}" type="slidenum">
              <a:rPr kumimoji="0" lang="zh-CN" altLang="en-US" sz="1200" b="0" i="0" u="none" strike="noStrike" kern="1200" cap="none" spc="0" normalizeH="0" baseline="0" noProof="0">
                <a:ln>
                  <a:noFill/>
                </a:ln>
                <a:solidFill>
                  <a:schemeClr val="tx1"/>
                </a:solidFill>
                <a:effectLst/>
                <a:uLnTx/>
                <a:uFillTx/>
                <a:latin typeface="+mn-lt"/>
                <a:ea typeface="Arial" panose="020B0604020202020204" pitchFamily="34" charset="0"/>
                <a:cs typeface="+mn-cs"/>
              </a:rPr>
            </a:fld>
            <a:endParaRPr kumimoji="0" lang="zh-CN" altLang="en-US" sz="1200" b="0" i="0" u="none" strike="noStrike" kern="1200" cap="none" spc="0" normalizeH="0" baseline="0" noProof="0">
              <a:ln>
                <a:noFill/>
              </a:ln>
              <a:solidFill>
                <a:schemeClr val="tx1"/>
              </a:solidFill>
              <a:effectLst/>
              <a:uLnTx/>
              <a:uFillTx/>
              <a:latin typeface="+mn-lt"/>
              <a:ea typeface="Arial" panose="020B0604020202020204" pitchFamily="34" charset="0"/>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Arial" panose="020B0604020202020204" pitchFamily="34" charset="0"/>
        <a:cs typeface="+mn-cs"/>
        <a:sym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mn-lt"/>
        <a:ea typeface="Arial" panose="020B0604020202020204" pitchFamily="34" charset="0"/>
        <a:cs typeface="+mn-cs"/>
        <a:sym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mn-lt"/>
        <a:ea typeface="Arial" panose="020B0604020202020204" pitchFamily="34" charset="0"/>
        <a:cs typeface="+mn-cs"/>
        <a:sym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mn-lt"/>
        <a:ea typeface="Arial" panose="020B0604020202020204" pitchFamily="34" charset="0"/>
        <a:cs typeface="+mn-cs"/>
        <a:sym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mn-lt"/>
        <a:ea typeface="Arial" panose="020B0604020202020204" pitchFamily="34" charset="0"/>
        <a:cs typeface="+mn-cs"/>
        <a:sym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026795" y="1122680"/>
            <a:ext cx="10327005" cy="2387600"/>
          </a:xfrm>
        </p:spPr>
        <p:txBody>
          <a:bodyPr anchor="b"/>
          <a:lstStyle>
            <a:lvl1pPr algn="ctr">
              <a:defRPr sz="6000" b="0"/>
            </a:lvl1pPr>
          </a:lstStyle>
          <a:p>
            <a:pPr fontAlgn="base"/>
            <a:r>
              <a:rPr lang="zh-CN" altLang="en-US" strike="noStrike" noProof="1" smtClean="0"/>
              <a:t>Click to edit Master title style</a:t>
            </a:r>
            <a:endParaRPr lang="zh-CN" altLang="en-US" strike="noStrike" noProof="1" smtClean="0"/>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Click to edit Master title style</a:t>
            </a:r>
            <a:endParaRPr lang="zh-CN" altLang="en-US" strike="noStrike" noProof="1" smtClean="0"/>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 </a:t>
            </a: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 </a:t>
            </a: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vert="horz" lIns="91440" tIns="45720" rIns="91440" bIns="45720" rtlCol="0" anchor="ctr"/>
          <a:p>
            <a:pPr marL="0" marR="0" lvl="0" indent="0" algn="r" defTabSz="914400" rtl="0" eaLnBrk="1" fontAlgn="auto" latinLnBrk="0" hangingPunct="1">
              <a:lnSpc>
                <a:spcPct val="100000"/>
              </a:lnSpc>
              <a:spcBef>
                <a:spcPts val="0"/>
              </a:spcBef>
              <a:spcAft>
                <a:spcPts val="0"/>
              </a:spcAft>
              <a:buClrTx/>
              <a:buSzTx/>
              <a:buFontTx/>
              <a:buNone/>
              <a:defRPr/>
            </a:pPr>
            <a:fld id="{0A96BE2E-5B40-4153-8735-B2C10949955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Click to edit Master title style</a:t>
            </a:r>
            <a:endParaRPr lang="zh-CN" altLang="en-US" strike="noStrike" noProof="1" smtClean="0"/>
          </a:p>
        </p:txBody>
      </p:sp>
      <p:sp>
        <p:nvSpPr>
          <p:cNvPr id="3" name="内容占位符 2"/>
          <p:cNvSpPr>
            <a:spLocks noGrp="1"/>
          </p:cNvSpPr>
          <p:nvPr>
            <p:ph idx="1" hasCustomPrompt="1"/>
          </p:nvPr>
        </p:nvSpPr>
        <p:spPr/>
        <p:txBody>
          <a:bodyPr/>
          <a:lstStyle/>
          <a:p>
            <a:pPr lvl="0" fontAlgn="base"/>
            <a:r>
              <a:rPr lang="zh-CN" altLang="en-US" strike="noStrike" noProof="1" smtClean="0"/>
              <a:t>Click to edit Master </a:t>
            </a:r>
            <a:r>
              <a:rPr lang="zh-CN" altLang="en-US" strike="noStrike" noProof="1" dirty="0">
                <a:sym typeface="+mn-ea"/>
              </a:rPr>
              <a:t>text</a:t>
            </a:r>
            <a:r>
              <a:rPr lang="zh-CN" altLang="en-US" strike="noStrike" noProof="1" smtClean="0"/>
              <a:t> style</a:t>
            </a:r>
            <a:endParaRPr lang="zh-CN" altLang="en-US" strike="noStrike" noProof="1" smtClean="0"/>
          </a:p>
          <a:p>
            <a:pPr lvl="1" fontAlgn="base"/>
            <a:r>
              <a:rPr lang="zh-CN" altLang="en-US" strike="noStrike" noProof="1" smtClean="0"/>
              <a:t>Second level</a:t>
            </a:r>
            <a:endParaRPr lang="zh-CN" altLang="en-US" strike="noStrike" noProof="1" smtClean="0"/>
          </a:p>
          <a:p>
            <a:pPr lvl="2" fontAlgn="base"/>
            <a:r>
              <a:rPr lang="zh-CN" altLang="en-US" strike="noStrike" noProof="1" smtClean="0"/>
              <a:t>Third level</a:t>
            </a:r>
            <a:endParaRPr lang="zh-CN" altLang="en-US" strike="noStrike" noProof="1" smtClean="0"/>
          </a:p>
          <a:p>
            <a:pPr lvl="3" fontAlgn="base"/>
            <a:r>
              <a:rPr lang="zh-CN" altLang="en-US" strike="noStrike" noProof="1" smtClean="0"/>
              <a:t>Fourth level</a:t>
            </a:r>
            <a:endParaRPr lang="zh-CN" altLang="en-US" strike="noStrike" noProof="1" smtClean="0"/>
          </a:p>
          <a:p>
            <a:pPr lvl="4" fontAlgn="base"/>
            <a:r>
              <a:rPr lang="zh-CN" altLang="en-US" strike="noStrike" noProof="1" smtClean="0"/>
              <a:t>Fifth level</a:t>
            </a:r>
            <a:endParaRPr lang="zh-CN" altLang="en-US" strike="noStrike" noProof="1" smtClean="0"/>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 </a:t>
            </a: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 </a:t>
            </a: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vert="horz" lIns="91440" tIns="45720" rIns="91440" bIns="45720" rtlCol="0" anchor="ctr"/>
          <a:p>
            <a:pPr marL="0" marR="0" lvl="0" indent="0" algn="r" defTabSz="914400" rtl="0" eaLnBrk="1" fontAlgn="auto" latinLnBrk="0" hangingPunct="1">
              <a:lnSpc>
                <a:spcPct val="100000"/>
              </a:lnSpc>
              <a:spcBef>
                <a:spcPts val="0"/>
              </a:spcBef>
              <a:spcAft>
                <a:spcPts val="0"/>
              </a:spcAft>
              <a:buClrTx/>
              <a:buSzTx/>
              <a:buFontTx/>
              <a:buNone/>
              <a:defRPr/>
            </a:pPr>
            <a:fld id="{0A96BE2E-5B40-4153-8735-B2C10949955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vert="horz" lIns="91440" tIns="45720" rIns="91440" bIns="45720" rtlCol="0" anchor="ct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 </a:t>
            </a: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vert="horz" lIns="91440" tIns="45720" rIns="91440" bIns="45720"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 </a:t>
            </a: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p>
            <a:pPr marL="0" marR="0" lvl="0" indent="0" algn="r" defTabSz="914400" rtl="0" eaLnBrk="1" fontAlgn="auto" latinLnBrk="0" hangingPunct="1">
              <a:lnSpc>
                <a:spcPct val="100000"/>
              </a:lnSpc>
              <a:spcBef>
                <a:spcPts val="0"/>
              </a:spcBef>
              <a:spcAft>
                <a:spcPts val="0"/>
              </a:spcAft>
              <a:buClrTx/>
              <a:buSzTx/>
              <a:buFontTx/>
              <a:buNone/>
              <a:defRPr/>
            </a:pPr>
            <a:fld id="{0A96BE2E-5B40-4153-8735-B2C10949955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nchorCtr="0"/>
          <a:p>
            <a:pPr lvl="0"/>
            <a:r>
              <a:rPr lang="zh-CN" altLang="en-US" dirty="0"/>
              <a:t>Click to edit Master title style</a:t>
            </a:r>
            <a:endParaRPr lang="zh-CN" altLang="en-US" dirty="0"/>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nchor="t" anchorCtr="0"/>
          <a:p>
            <a:pPr lvl="0"/>
            <a:r>
              <a:rPr lang="zh-CN" altLang="en-US" dirty="0"/>
              <a:t>Click to edit Master text style</a:t>
            </a:r>
            <a:endParaRPr lang="zh-CN" altLang="en-US" dirty="0"/>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Arial" panose="020B0604020202020204" pitchFamily="34" charset="0"/>
                <a:ea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Arial" panose="020B0604020202020204" pitchFamily="34" charset="0"/>
                <a:cs typeface="+mn-cs"/>
              </a:rPr>
              <a:t> </a:t>
            </a:r>
            <a:endParaRPr kumimoji="0" lang="zh-CN" altLang="en-US" sz="1200" b="0" i="0" u="none" strike="noStrike" kern="1200" cap="none" spc="0" normalizeH="0" baseline="0" noProof="0">
              <a:ln>
                <a:noFill/>
              </a:ln>
              <a:solidFill>
                <a:schemeClr val="tx1">
                  <a:tint val="75000"/>
                </a:schemeClr>
              </a:solidFill>
              <a:effectLst/>
              <a:uLnTx/>
              <a:uFillTx/>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Arial" panose="020B0604020202020204" pitchFamily="34" charset="0"/>
                <a:ea typeface="Arial" panose="020B0604020202020204" pitchFamily="34" charset="0"/>
                <a:sym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Arial" panose="020B0604020202020204" pitchFamily="34" charset="0"/>
                <a:cs typeface="+mn-cs"/>
              </a:rPr>
              <a:t> </a:t>
            </a:r>
            <a:endParaRPr kumimoji="0" lang="zh-CN" altLang="en-US" sz="1200" b="0" i="0" u="none" strike="noStrike" kern="1200" cap="none" spc="0" normalizeH="0" baseline="0" noProof="0">
              <a:ln>
                <a:noFill/>
              </a:ln>
              <a:solidFill>
                <a:schemeClr val="tx1">
                  <a:tint val="75000"/>
                </a:schemeClr>
              </a:solidFill>
              <a:effectLst/>
              <a:uLnTx/>
              <a:uFillTx/>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A96BE2E-5B40-4153-8735-B2C10949955C}" type="slidenum">
              <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Arial" panose="020B0604020202020204" pitchFamily="34" charset="0"/>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Arial" panose="020B0604020202020204" pitchFamily="34"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Arial" panose="020B0604020202020204" pitchFamily="34" charset="0"/>
          <a:cs typeface="+mj-cs"/>
        </a:defRPr>
      </a:lvl1pPr>
      <a:lvl2pPr algn="l" rtl="0" eaLnBrk="0" fontAlgn="base" hangingPunct="0">
        <a:lnSpc>
          <a:spcPct val="90000"/>
        </a:lnSpc>
        <a:spcBef>
          <a:spcPct val="0"/>
        </a:spcBef>
        <a:spcAft>
          <a:spcPct val="0"/>
        </a:spcAft>
        <a:defRPr sz="4400">
          <a:solidFill>
            <a:schemeClr val="tx1"/>
          </a:solidFill>
          <a:latin typeface="Microsoft YaHei" panose="020B0503020204020204" pitchFamily="34" charset="-122"/>
          <a:ea typeface="Microsoft YaHei"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Microsoft YaHei" panose="020B0503020204020204" pitchFamily="34" charset="-122"/>
          <a:ea typeface="Microsoft YaHei"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Microsoft YaHei" panose="020B0503020204020204" pitchFamily="34" charset="-122"/>
          <a:ea typeface="Microsoft YaHei"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Microsoft YaHei" panose="020B0503020204020204" pitchFamily="34" charset="-122"/>
          <a:ea typeface="Microsoft YaHei" panose="020B0503020204020204" pitchFamily="34" charset="-122"/>
        </a:defRPr>
      </a:lvl5pPr>
      <a:lvl6pPr marL="457200" algn="l" rtl="0" fontAlgn="base">
        <a:lnSpc>
          <a:spcPct val="90000"/>
        </a:lnSpc>
        <a:spcBef>
          <a:spcPct val="0"/>
        </a:spcBef>
        <a:spcAft>
          <a:spcPct val="0"/>
        </a:spcAft>
        <a:defRPr sz="4400">
          <a:solidFill>
            <a:schemeClr val="tx1"/>
          </a:solidFill>
          <a:latin typeface="Microsoft YaHei Light" panose="020B0502040204020203" pitchFamily="34" charset="-122"/>
          <a:ea typeface="Microsoft YaHei Light" panose="020B0502040204020203" pitchFamily="34" charset="-122"/>
        </a:defRPr>
      </a:lvl6pPr>
      <a:lvl7pPr marL="914400" algn="l" rtl="0" fontAlgn="base">
        <a:lnSpc>
          <a:spcPct val="90000"/>
        </a:lnSpc>
        <a:spcBef>
          <a:spcPct val="0"/>
        </a:spcBef>
        <a:spcAft>
          <a:spcPct val="0"/>
        </a:spcAft>
        <a:defRPr sz="4400">
          <a:solidFill>
            <a:schemeClr val="tx1"/>
          </a:solidFill>
          <a:latin typeface="Microsoft YaHei Light" panose="020B0502040204020203" pitchFamily="34" charset="-122"/>
          <a:ea typeface="Microsoft YaHei Light" panose="020B0502040204020203" pitchFamily="34" charset="-122"/>
        </a:defRPr>
      </a:lvl7pPr>
      <a:lvl8pPr marL="1371600" algn="l" rtl="0" fontAlgn="base">
        <a:lnSpc>
          <a:spcPct val="90000"/>
        </a:lnSpc>
        <a:spcBef>
          <a:spcPct val="0"/>
        </a:spcBef>
        <a:spcAft>
          <a:spcPct val="0"/>
        </a:spcAft>
        <a:defRPr sz="4400">
          <a:solidFill>
            <a:schemeClr val="tx1"/>
          </a:solidFill>
          <a:latin typeface="Microsoft YaHei Light" panose="020B0502040204020203" pitchFamily="34" charset="-122"/>
          <a:ea typeface="Microsoft YaHei Light" panose="020B0502040204020203" pitchFamily="34" charset="-122"/>
        </a:defRPr>
      </a:lvl8pPr>
      <a:lvl9pPr marL="1828800" algn="l" rtl="0" fontAlgn="base">
        <a:lnSpc>
          <a:spcPct val="90000"/>
        </a:lnSpc>
        <a:spcBef>
          <a:spcPct val="0"/>
        </a:spcBef>
        <a:spcAft>
          <a:spcPct val="0"/>
        </a:spcAft>
        <a:defRPr sz="4400">
          <a:solidFill>
            <a:schemeClr val="tx1"/>
          </a:solidFill>
          <a:latin typeface="Microsoft YaHei Light" panose="020B0502040204020203" pitchFamily="34" charset="-122"/>
          <a:ea typeface="Microsoft YaHei Light" panose="020B0502040204020203"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Arial" panose="020B0604020202020204" pitchFamily="34" charset="0"/>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16.jpeg"/><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jpeg"/><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image" Target="../media/image20.jpeg"/><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4.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hyperlink" Target="https://rainbowafricainitiative.org/" TargetMode="Externa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hyperlink" Target="https://twitter.com/hashtag/FundTheRingUG?src=hashtag_click" TargetMode="External"/><Relationship Id="rId2" Type="http://schemas.openxmlformats.org/officeDocument/2006/relationships/hyperlink" Target="https://twitter.com/hashtag/SRHRisEssential?src=hashtag_click" TargetMode="Externa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jpe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0.jpe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69" name="图片 1" descr="C:\Users\Keith\Downloads\pub3.jpgpub3"/>
          <p:cNvPicPr>
            <a:picLocks noChangeAspect="1"/>
          </p:cNvPicPr>
          <p:nvPr/>
        </p:nvPicPr>
        <p:blipFill>
          <a:blip r:embed="rId1"/>
          <a:srcRect/>
          <a:stretch>
            <a:fillRect/>
          </a:stretch>
        </p:blipFill>
        <p:spPr>
          <a:xfrm>
            <a:off x="227013" y="0"/>
            <a:ext cx="11737975" cy="6858000"/>
          </a:xfrm>
          <a:prstGeom prst="rect">
            <a:avLst/>
          </a:prstGeom>
          <a:noFill/>
          <a:ln w="9525">
            <a:noFill/>
          </a:ln>
        </p:spPr>
      </p:pic>
      <p:sp>
        <p:nvSpPr>
          <p:cNvPr id="3" name="剪去单角的矩形 2"/>
          <p:cNvSpPr/>
          <p:nvPr/>
        </p:nvSpPr>
        <p:spPr>
          <a:xfrm>
            <a:off x="0" y="-635"/>
            <a:ext cx="11965940" cy="6858635"/>
          </a:xfrm>
          <a:prstGeom prst="snip1Rect">
            <a:avLst>
              <a:gd name="adj" fmla="val 2684"/>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ea"/>
              <a:sym typeface="+mn-lt"/>
            </a:endParaRPr>
          </a:p>
        </p:txBody>
      </p:sp>
      <p:sp>
        <p:nvSpPr>
          <p:cNvPr id="7171" name="文本框 3"/>
          <p:cNvSpPr txBox="1"/>
          <p:nvPr/>
        </p:nvSpPr>
        <p:spPr>
          <a:xfrm>
            <a:off x="2067560" y="3178493"/>
            <a:ext cx="7689850" cy="1198880"/>
          </a:xfrm>
          <a:prstGeom prst="rect">
            <a:avLst/>
          </a:prstGeom>
          <a:noFill/>
          <a:ln w="9525">
            <a:noFill/>
          </a:ln>
        </p:spPr>
        <p:txBody>
          <a:bodyPr wrap="square" anchor="t" anchorCtr="0">
            <a:spAutoFit/>
          </a:bodyPr>
          <a:p>
            <a:pPr algn="ctr"/>
            <a:r>
              <a:rPr lang="en-US" altLang="zh-CN"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ooper Black" panose="0208090404030B020404" charset="0"/>
                <a:ea typeface="Arial" panose="020B0604020202020204" pitchFamily="34" charset="0"/>
                <a:cs typeface="Cooper Black" panose="0208090404030B020404" charset="0"/>
                <a:sym typeface="Arial" panose="020B0604020202020204" pitchFamily="34" charset="0"/>
              </a:rPr>
              <a:t>RAINBOW AFRICA INITIATIVE QUARTERLY DIGEST</a:t>
            </a:r>
            <a:endParaRPr lang="en-US" altLang="zh-CN"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ooper Black" panose="0208090404030B020404" charset="0"/>
              <a:ea typeface="Arial" panose="020B0604020202020204" pitchFamily="34" charset="0"/>
              <a:cs typeface="Cooper Black" panose="0208090404030B020404" charset="0"/>
              <a:sym typeface="Arial" panose="020B0604020202020204" pitchFamily="34" charset="0"/>
            </a:endParaRPr>
          </a:p>
        </p:txBody>
      </p:sp>
      <p:pic>
        <p:nvPicPr>
          <p:cNvPr id="4" name="Picture 3" descr="Logo"/>
          <p:cNvPicPr>
            <a:picLocks noChangeAspect="1"/>
          </p:cNvPicPr>
          <p:nvPr/>
        </p:nvPicPr>
        <p:blipFill>
          <a:blip r:embed="rId2"/>
          <a:stretch>
            <a:fillRect/>
          </a:stretch>
        </p:blipFill>
        <p:spPr>
          <a:xfrm>
            <a:off x="4459605" y="464185"/>
            <a:ext cx="2376805" cy="22307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1000"/>
          </a:blip>
          <a:stretch>
            <a:fillRect/>
          </a:stretch>
        </a:blipFill>
        <a:effectLst/>
      </p:bgPr>
    </p:bg>
    <p:spTree>
      <p:nvGrpSpPr>
        <p:cNvPr id="1" name=""/>
        <p:cNvGrpSpPr/>
        <p:nvPr/>
      </p:nvGrpSpPr>
      <p:grpSpPr/>
      <p:sp>
        <p:nvSpPr>
          <p:cNvPr id="2" name="Text Box 1"/>
          <p:cNvSpPr txBox="1"/>
          <p:nvPr/>
        </p:nvSpPr>
        <p:spPr>
          <a:xfrm>
            <a:off x="1315085" y="679450"/>
            <a:ext cx="9388475" cy="5323205"/>
          </a:xfrm>
          <a:prstGeom prst="rect">
            <a:avLst/>
          </a:prstGeom>
          <a:noFill/>
        </p:spPr>
        <p:txBody>
          <a:bodyPr wrap="square" rtlCol="0">
            <a:spAutoFit/>
          </a:bodyPr>
          <a:p>
            <a:pPr algn="ctr"/>
            <a:r>
              <a:rPr lang="en-US"/>
              <a:t>	</a:t>
            </a:r>
            <a:r>
              <a:rPr lang="en-US" sz="2000"/>
              <a:t>With program implementation, Trans Youth Initiative - Uganda organized the first ever National Trans Forum under the theme </a:t>
            </a:r>
            <a:r>
              <a:rPr lang="en-US" sz="2000" b="1"/>
              <a:t>"TRANS SOLIDARITY: STRENGTHENING THE UGANDA TRANS AND GENDER DIVERSE MOVEMENT."</a:t>
            </a:r>
            <a:r>
              <a:rPr lang="en-US" sz="2000"/>
              <a:t> This was a space utilized to share knowledge on how best to improve the Trans movement and communities in Uganda. We were able to table the challenges faced by the rural queer communities that we serve as an organization. </a:t>
            </a:r>
            <a:endParaRPr lang="en-US" sz="2000"/>
          </a:p>
          <a:p>
            <a:pPr algn="ctr"/>
            <a:r>
              <a:rPr lang="en-US" sz="2000"/>
              <a:t>It helped us to take part in strategizing and conducting resource mobilization as a whole for the communities we serve. Under this initiative, various committees were formed to engage CSOs and their beneficiaries on the key aspects of leadership development and better service delivery. </a:t>
            </a:r>
            <a:endParaRPr lang="en-US" sz="2000"/>
          </a:p>
          <a:p>
            <a:pPr algn="ctr"/>
            <a:r>
              <a:rPr lang="en-US" sz="2000"/>
              <a:t>Strengthening the movement, we engaged in a a three-year strategic project planning meeting to guide in the implementation of proposed priorities and interventions at the national trans forum in order to build a strong, adaptable, tenacious, representational, and self-sufficient trans and gender diverse movement in Uganda able to advance the concerns of trans and gender diverse communities.</a:t>
            </a:r>
            <a:endParaRPr 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1000"/>
          </a:blip>
          <a:stretch>
            <a:fillRect/>
          </a:stretch>
        </a:blipFill>
        <a:effectLst/>
      </p:bgPr>
    </p:bg>
    <p:spTree>
      <p:nvGrpSpPr>
        <p:cNvPr id="1" name=""/>
        <p:cNvGrpSpPr/>
        <p:nvPr/>
      </p:nvGrpSpPr>
      <p:grpSpPr/>
      <p:sp>
        <p:nvSpPr>
          <p:cNvPr id="2" name="Text Box 1"/>
          <p:cNvSpPr txBox="1"/>
          <p:nvPr/>
        </p:nvSpPr>
        <p:spPr>
          <a:xfrm>
            <a:off x="4182110" y="539115"/>
            <a:ext cx="3298190" cy="368300"/>
          </a:xfrm>
          <a:prstGeom prst="rect">
            <a:avLst/>
          </a:prstGeom>
          <a:noFill/>
        </p:spPr>
        <p:txBody>
          <a:bodyPr wrap="square" rtlCol="0">
            <a:spAutoFit/>
          </a:bodyPr>
          <a:p>
            <a:pPr algn="ctr"/>
            <a:r>
              <a:rPr lang="en-US" b="1">
                <a:latin typeface="+mj-lt"/>
                <a:cs typeface="+mj-lt"/>
              </a:rPr>
              <a:t>FEMINISM:</a:t>
            </a:r>
            <a:endParaRPr lang="en-US" b="1">
              <a:latin typeface="+mj-lt"/>
              <a:cs typeface="+mj-lt"/>
            </a:endParaRPr>
          </a:p>
        </p:txBody>
      </p:sp>
      <p:pic>
        <p:nvPicPr>
          <p:cNvPr id="27" name="Picture 26" descr="pub1"/>
          <p:cNvPicPr>
            <a:picLocks noChangeAspect="1"/>
          </p:cNvPicPr>
          <p:nvPr/>
        </p:nvPicPr>
        <p:blipFill>
          <a:blip r:embed="rId2"/>
          <a:stretch>
            <a:fillRect/>
          </a:stretch>
        </p:blipFill>
        <p:spPr>
          <a:xfrm>
            <a:off x="854710" y="1041400"/>
            <a:ext cx="4404360" cy="2524760"/>
          </a:xfrm>
          <a:prstGeom prst="rect">
            <a:avLst/>
          </a:prstGeom>
          <a:effectLst>
            <a:softEdge rad="127000"/>
          </a:effectLst>
        </p:spPr>
      </p:pic>
      <p:sp>
        <p:nvSpPr>
          <p:cNvPr id="8" name="Text Box 7"/>
          <p:cNvSpPr txBox="1"/>
          <p:nvPr/>
        </p:nvSpPr>
        <p:spPr>
          <a:xfrm>
            <a:off x="5723890" y="1132205"/>
            <a:ext cx="5354320" cy="2584450"/>
          </a:xfrm>
          <a:prstGeom prst="rect">
            <a:avLst/>
          </a:prstGeom>
          <a:noFill/>
        </p:spPr>
        <p:txBody>
          <a:bodyPr wrap="square" rtlCol="0">
            <a:spAutoFit/>
          </a:bodyPr>
          <a:p>
            <a:r>
              <a:rPr lang="en-US">
                <a:sym typeface="+mn-ea"/>
              </a:rPr>
              <a:t>	As a rural queer feminist sex-worker youth led organization, sharing opportunities with other siblings is always a valid point for our growth. This year we have participated in various feminism movement building activities which have helped us to network and boost our partnerships to have a sustainable future for our community members.</a:t>
            </a:r>
            <a:endParaRPr lang="en-US"/>
          </a:p>
          <a:p>
            <a:endParaRPr lang="en-US"/>
          </a:p>
        </p:txBody>
      </p:sp>
      <p:pic>
        <p:nvPicPr>
          <p:cNvPr id="9" name="Picture 8" descr="a1"/>
          <p:cNvPicPr>
            <a:picLocks noChangeAspect="1"/>
          </p:cNvPicPr>
          <p:nvPr/>
        </p:nvPicPr>
        <p:blipFill>
          <a:blip r:embed="rId3"/>
          <a:stretch>
            <a:fillRect/>
          </a:stretch>
        </p:blipFill>
        <p:spPr>
          <a:xfrm>
            <a:off x="6954520" y="3566160"/>
            <a:ext cx="4404360" cy="2896870"/>
          </a:xfrm>
          <a:prstGeom prst="rect">
            <a:avLst/>
          </a:prstGeom>
          <a:effectLst>
            <a:softEdge rad="114300"/>
          </a:effectLst>
        </p:spPr>
      </p:pic>
      <p:sp>
        <p:nvSpPr>
          <p:cNvPr id="10" name="Text Box 9"/>
          <p:cNvSpPr txBox="1"/>
          <p:nvPr/>
        </p:nvSpPr>
        <p:spPr>
          <a:xfrm>
            <a:off x="1120775" y="3878580"/>
            <a:ext cx="5098415" cy="2584450"/>
          </a:xfrm>
          <a:prstGeom prst="rect">
            <a:avLst/>
          </a:prstGeom>
          <a:noFill/>
        </p:spPr>
        <p:txBody>
          <a:bodyPr wrap="square" rtlCol="0">
            <a:spAutoFit/>
          </a:bodyPr>
          <a:p>
            <a:r>
              <a:rPr lang="en-US"/>
              <a:t>	As challenging oppression and patriarchy being a tool for equality, we have stood bold and at the fore front to ensure that gender roles and community entitlement are issues for sensitization within our communities. Through these sessions, we have taken part in the Uganda Feminist Forum (UFF) Visioning and Dreaming group with a guiding concept of improving the building of the UFF.</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2000"/>
          </a:blip>
          <a:stretch>
            <a:fillRect/>
          </a:stretch>
        </a:blipFill>
        <a:effectLst/>
      </p:bgPr>
    </p:bg>
    <p:spTree>
      <p:nvGrpSpPr>
        <p:cNvPr id="1" name=""/>
        <p:cNvGrpSpPr/>
        <p:nvPr/>
      </p:nvGrpSpPr>
      <p:grpSpPr/>
      <p:pic>
        <p:nvPicPr>
          <p:cNvPr id="3" name="Picture 2" descr="uffc"/>
          <p:cNvPicPr>
            <a:picLocks noChangeAspect="1"/>
          </p:cNvPicPr>
          <p:nvPr/>
        </p:nvPicPr>
        <p:blipFill>
          <a:blip r:embed="rId2"/>
          <a:stretch>
            <a:fillRect/>
          </a:stretch>
        </p:blipFill>
        <p:spPr>
          <a:xfrm>
            <a:off x="742950" y="3566160"/>
            <a:ext cx="4627880" cy="3139440"/>
          </a:xfrm>
          <a:prstGeom prst="rect">
            <a:avLst/>
          </a:prstGeom>
          <a:effectLst>
            <a:softEdge rad="127000"/>
          </a:effectLst>
        </p:spPr>
      </p:pic>
      <p:pic>
        <p:nvPicPr>
          <p:cNvPr id="6" name="Picture 5" descr="evaw"/>
          <p:cNvPicPr>
            <a:picLocks noChangeAspect="1"/>
          </p:cNvPicPr>
          <p:nvPr/>
        </p:nvPicPr>
        <p:blipFill>
          <a:blip r:embed="rId3"/>
          <a:stretch>
            <a:fillRect/>
          </a:stretch>
        </p:blipFill>
        <p:spPr>
          <a:xfrm>
            <a:off x="742950" y="492125"/>
            <a:ext cx="4627880" cy="2504440"/>
          </a:xfrm>
          <a:prstGeom prst="rect">
            <a:avLst/>
          </a:prstGeom>
          <a:effectLst>
            <a:softEdge rad="114300"/>
          </a:effectLst>
        </p:spPr>
      </p:pic>
      <p:sp>
        <p:nvSpPr>
          <p:cNvPr id="4" name="Text Box 3"/>
          <p:cNvSpPr txBox="1"/>
          <p:nvPr/>
        </p:nvSpPr>
        <p:spPr>
          <a:xfrm>
            <a:off x="5926455" y="492125"/>
            <a:ext cx="5496560" cy="2861310"/>
          </a:xfrm>
          <a:prstGeom prst="rect">
            <a:avLst/>
          </a:prstGeom>
          <a:noFill/>
        </p:spPr>
        <p:txBody>
          <a:bodyPr wrap="square" rtlCol="0">
            <a:spAutoFit/>
          </a:bodyPr>
          <a:p>
            <a:r>
              <a:rPr lang="en-US" sz="2000"/>
              <a:t>	The Rethink and Renergise which was to discuss the Policy Brief to Support Decision Makers as intended to support policy makers to effectively address violence against women (VAW), scope and relevance of the issues among other topics within the report. Our movement building through feminism never stops, but rather grow to engage other areas of community change.</a:t>
            </a:r>
            <a:endParaRPr lang="en-US" sz="2000"/>
          </a:p>
        </p:txBody>
      </p:sp>
      <p:pic>
        <p:nvPicPr>
          <p:cNvPr id="23" name="Picture 22" descr="vir"/>
          <p:cNvPicPr>
            <a:picLocks noChangeAspect="1"/>
          </p:cNvPicPr>
          <p:nvPr/>
        </p:nvPicPr>
        <p:blipFill>
          <a:blip r:embed="rId4"/>
          <a:stretch>
            <a:fillRect/>
          </a:stretch>
        </p:blipFill>
        <p:spPr>
          <a:xfrm>
            <a:off x="6021070" y="3566160"/>
            <a:ext cx="5307330" cy="3139440"/>
          </a:xfrm>
          <a:prstGeom prst="rect">
            <a:avLst/>
          </a:prstGeom>
          <a:effectLst>
            <a:softEdge rad="1143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1000"/>
          </a:blip>
          <a:stretch>
            <a:fillRect/>
          </a:stretch>
        </a:blipFill>
        <a:effectLst/>
      </p:bgPr>
    </p:bg>
    <p:spTree>
      <p:nvGrpSpPr>
        <p:cNvPr id="1" name=""/>
        <p:cNvGrpSpPr/>
        <p:nvPr/>
      </p:nvGrpSpPr>
      <p:grpSpPr/>
      <p:sp>
        <p:nvSpPr>
          <p:cNvPr id="2" name="Title 1"/>
          <p:cNvSpPr>
            <a:spLocks noGrp="1"/>
          </p:cNvSpPr>
          <p:nvPr>
            <p:ph type="title"/>
          </p:nvPr>
        </p:nvSpPr>
        <p:spPr/>
        <p:txBody>
          <a:bodyPr/>
          <a:p>
            <a:pPr algn="ctr"/>
            <a:r>
              <a:rPr lang="en-US" b="1" u="sng">
                <a:solidFill>
                  <a:schemeClr val="accent2">
                    <a:lumMod val="75000"/>
                  </a:schemeClr>
                </a:solidFill>
              </a:rPr>
              <a:t>DIGITAL AND DATA SECURITY</a:t>
            </a:r>
            <a:endParaRPr lang="en-US" b="1" u="sng">
              <a:solidFill>
                <a:schemeClr val="accent2">
                  <a:lumMod val="75000"/>
                </a:schemeClr>
              </a:solidFill>
            </a:endParaRPr>
          </a:p>
        </p:txBody>
      </p:sp>
      <p:pic>
        <p:nvPicPr>
          <p:cNvPr id="9" name="Content Placeholder 8" descr="pic 1"/>
          <p:cNvPicPr>
            <a:picLocks noChangeAspect="1"/>
          </p:cNvPicPr>
          <p:nvPr>
            <p:ph idx="1"/>
          </p:nvPr>
        </p:nvPicPr>
        <p:blipFill>
          <a:blip r:embed="rId2"/>
          <a:stretch>
            <a:fillRect/>
          </a:stretch>
        </p:blipFill>
        <p:spPr>
          <a:xfrm>
            <a:off x="490855" y="1691005"/>
            <a:ext cx="4184015" cy="3152140"/>
          </a:xfrm>
          <a:prstGeom prst="rect">
            <a:avLst/>
          </a:prstGeom>
          <a:effectLst>
            <a:softEdge rad="165100"/>
          </a:effectLst>
        </p:spPr>
      </p:pic>
      <p:sp>
        <p:nvSpPr>
          <p:cNvPr id="5" name="Text Box 4"/>
          <p:cNvSpPr txBox="1"/>
          <p:nvPr/>
        </p:nvSpPr>
        <p:spPr>
          <a:xfrm>
            <a:off x="5457825" y="1691005"/>
            <a:ext cx="5895975" cy="3138170"/>
          </a:xfrm>
          <a:prstGeom prst="rect">
            <a:avLst/>
          </a:prstGeom>
          <a:noFill/>
        </p:spPr>
        <p:txBody>
          <a:bodyPr wrap="square" rtlCol="0">
            <a:spAutoFit/>
          </a:bodyPr>
          <a:p>
            <a:pPr algn="ctr"/>
            <a:r>
              <a:rPr lang="en-US"/>
              <a:t>Many might ask, Why digital security?</a:t>
            </a:r>
            <a:endParaRPr lang="en-US"/>
          </a:p>
          <a:p>
            <a:r>
              <a:rPr lang="en-US"/>
              <a:t>Digital Security refers to various ways of protecting a computer's internet account and files from intrusion by an outside user or a hacker. </a:t>
            </a:r>
            <a:endParaRPr lang="en-US"/>
          </a:p>
          <a:p>
            <a:r>
              <a:rPr lang="en-US"/>
              <a:t>Internet security involves the protection of a computer's internet account and files from intrusion by an outside user. </a:t>
            </a:r>
            <a:endParaRPr lang="en-US"/>
          </a:p>
          <a:p>
            <a:r>
              <a:rPr lang="en-US"/>
              <a:t>And as CSOs working with minority groups, we have been prone to digital threats and attacks which have been formulated as strategies to demoralize us during our advocacy work and other project implementations.</a:t>
            </a:r>
            <a:endParaRPr lang="en-US"/>
          </a:p>
        </p:txBody>
      </p:sp>
      <p:sp>
        <p:nvSpPr>
          <p:cNvPr id="6" name="Text Box 5"/>
          <p:cNvSpPr txBox="1"/>
          <p:nvPr/>
        </p:nvSpPr>
        <p:spPr>
          <a:xfrm>
            <a:off x="490855" y="5153025"/>
            <a:ext cx="10862945" cy="922020"/>
          </a:xfrm>
          <a:prstGeom prst="rect">
            <a:avLst/>
          </a:prstGeom>
          <a:noFill/>
        </p:spPr>
        <p:txBody>
          <a:bodyPr wrap="square" rtlCol="0">
            <a:spAutoFit/>
          </a:bodyPr>
          <a:p>
            <a:r>
              <a:rPr lang="en-US"/>
              <a:t>As an organization, we saw need of protecting our rural HRDs and others by providing digital security knowledge such that we can eliminate on the cyber attacks that majority of us have faced during our works.</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34000"/>
          </a:blip>
          <a:stretch>
            <a:fillRect/>
          </a:stretch>
        </a:blipFill>
        <a:effectLst/>
      </p:bgPr>
    </p:bg>
    <p:spTree>
      <p:nvGrpSpPr>
        <p:cNvPr id="1" name=""/>
        <p:cNvGrpSpPr/>
        <p:nvPr/>
      </p:nvGrpSpPr>
      <p:grpSpPr/>
      <p:pic>
        <p:nvPicPr>
          <p:cNvPr id="31" name="Picture 30" descr="datafest"/>
          <p:cNvPicPr>
            <a:picLocks noChangeAspect="1"/>
          </p:cNvPicPr>
          <p:nvPr/>
        </p:nvPicPr>
        <p:blipFill>
          <a:blip r:embed="rId2"/>
          <a:srcRect t="19608" r="-950"/>
          <a:stretch>
            <a:fillRect/>
          </a:stretch>
        </p:blipFill>
        <p:spPr>
          <a:xfrm>
            <a:off x="529590" y="563245"/>
            <a:ext cx="4957445" cy="3023235"/>
          </a:xfrm>
          <a:prstGeom prst="rect">
            <a:avLst/>
          </a:prstGeom>
          <a:effectLst>
            <a:softEdge rad="114300"/>
          </a:effectLst>
        </p:spPr>
      </p:pic>
      <p:pic>
        <p:nvPicPr>
          <p:cNvPr id="4" name="Picture 3" descr="LAPTOP"/>
          <p:cNvPicPr>
            <a:picLocks noChangeAspect="1"/>
          </p:cNvPicPr>
          <p:nvPr/>
        </p:nvPicPr>
        <p:blipFill>
          <a:blip r:embed="rId3"/>
          <a:stretch>
            <a:fillRect/>
          </a:stretch>
        </p:blipFill>
        <p:spPr>
          <a:xfrm rot="5400000">
            <a:off x="9190355" y="3818255"/>
            <a:ext cx="2162810" cy="2978150"/>
          </a:xfrm>
          <a:prstGeom prst="rect">
            <a:avLst/>
          </a:prstGeom>
          <a:effectLst>
            <a:softEdge rad="127000"/>
          </a:effectLst>
        </p:spPr>
      </p:pic>
      <p:sp>
        <p:nvSpPr>
          <p:cNvPr id="5" name="Text Box 4"/>
          <p:cNvSpPr txBox="1"/>
          <p:nvPr/>
        </p:nvSpPr>
        <p:spPr>
          <a:xfrm>
            <a:off x="5486400" y="563245"/>
            <a:ext cx="5928995" cy="3415030"/>
          </a:xfrm>
          <a:prstGeom prst="rect">
            <a:avLst/>
          </a:prstGeom>
          <a:noFill/>
        </p:spPr>
        <p:txBody>
          <a:bodyPr wrap="square" rtlCol="0">
            <a:spAutoFit/>
          </a:bodyPr>
          <a:p>
            <a:pPr algn="ctr"/>
            <a:r>
              <a:rPr lang="en-US"/>
              <a:t>We have engaged with other organizations such as Pollicy, which has organized digital and data security training for CSOs alongside other HRDs, Digital Defenders Partnership - DDP, HIVOS, and DefendDefenders which offered us with resources to conduct capacity enhancement and security strengthening for our both staff and the community members. </a:t>
            </a:r>
            <a:endParaRPr lang="en-US"/>
          </a:p>
          <a:p>
            <a:pPr algn="ctr"/>
            <a:r>
              <a:rPr lang="en-US"/>
              <a:t>We count this as a major achievement since we have managed to educate and share important digital security information with our members and it has lowered the rate of cyber attacks.</a:t>
            </a:r>
            <a:endParaRPr lang="en-US"/>
          </a:p>
        </p:txBody>
      </p:sp>
      <p:pic>
        <p:nvPicPr>
          <p:cNvPr id="17" name="Picture 16" descr="PIC 3"/>
          <p:cNvPicPr>
            <a:picLocks noChangeAspect="1"/>
          </p:cNvPicPr>
          <p:nvPr/>
        </p:nvPicPr>
        <p:blipFill>
          <a:blip r:embed="rId4"/>
          <a:stretch>
            <a:fillRect/>
          </a:stretch>
        </p:blipFill>
        <p:spPr>
          <a:xfrm>
            <a:off x="5487035" y="4225925"/>
            <a:ext cx="3105150" cy="2162175"/>
          </a:xfrm>
          <a:prstGeom prst="rect">
            <a:avLst/>
          </a:prstGeom>
          <a:effectLst>
            <a:softEdge rad="63500"/>
          </a:effectLst>
        </p:spPr>
      </p:pic>
      <p:pic>
        <p:nvPicPr>
          <p:cNvPr id="21" name="Picture 20" descr="capacity"/>
          <p:cNvPicPr>
            <a:picLocks noChangeAspect="1"/>
          </p:cNvPicPr>
          <p:nvPr/>
        </p:nvPicPr>
        <p:blipFill>
          <a:blip r:embed="rId5"/>
          <a:srcRect t="25796" r="-1483"/>
          <a:stretch>
            <a:fillRect/>
          </a:stretch>
        </p:blipFill>
        <p:spPr>
          <a:xfrm>
            <a:off x="529590" y="3665220"/>
            <a:ext cx="4860290" cy="2858135"/>
          </a:xfrm>
          <a:prstGeom prst="rect">
            <a:avLst/>
          </a:prstGeom>
          <a:effectLst>
            <a:softEdge rad="1270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2000"/>
          </a:blip>
          <a:stretch>
            <a:fillRect/>
          </a:stretch>
        </a:blipFill>
        <a:effectLst/>
      </p:bgPr>
    </p:bg>
    <p:spTree>
      <p:nvGrpSpPr>
        <p:cNvPr id="1" name=""/>
        <p:cNvGrpSpPr/>
        <p:nvPr/>
      </p:nvGrpSpPr>
      <p:grpSpPr/>
      <p:sp>
        <p:nvSpPr>
          <p:cNvPr id="2" name="Title 1"/>
          <p:cNvSpPr>
            <a:spLocks noGrp="1"/>
          </p:cNvSpPr>
          <p:nvPr>
            <p:ph type="title"/>
          </p:nvPr>
        </p:nvSpPr>
        <p:spPr/>
        <p:txBody>
          <a:bodyPr/>
          <a:p>
            <a:pPr algn="ctr"/>
            <a:r>
              <a:rPr lang="en-US" b="1" u="sng">
                <a:solidFill>
                  <a:schemeClr val="accent2">
                    <a:lumMod val="75000"/>
                  </a:schemeClr>
                </a:solidFill>
              </a:rPr>
              <a:t>MILESTONE REACHED:</a:t>
            </a:r>
            <a:endParaRPr lang="en-US" b="1" u="sng">
              <a:solidFill>
                <a:schemeClr val="accent2">
                  <a:lumMod val="75000"/>
                </a:schemeClr>
              </a:solidFill>
            </a:endParaRPr>
          </a:p>
        </p:txBody>
      </p:sp>
      <p:pic>
        <p:nvPicPr>
          <p:cNvPr id="4" name="Content Placeholder 3" descr="OFFICE FRO"/>
          <p:cNvPicPr>
            <a:picLocks noChangeAspect="1"/>
          </p:cNvPicPr>
          <p:nvPr>
            <p:ph idx="1"/>
          </p:nvPr>
        </p:nvPicPr>
        <p:blipFill>
          <a:blip r:embed="rId2"/>
          <a:stretch>
            <a:fillRect/>
          </a:stretch>
        </p:blipFill>
        <p:spPr>
          <a:xfrm>
            <a:off x="6292850" y="1513205"/>
            <a:ext cx="5060950" cy="4351655"/>
          </a:xfrm>
          <a:prstGeom prst="rect">
            <a:avLst/>
          </a:prstGeom>
          <a:effectLst>
            <a:softEdge rad="139700"/>
          </a:effectLst>
        </p:spPr>
      </p:pic>
      <p:pic>
        <p:nvPicPr>
          <p:cNvPr id="5" name="Picture 4" descr="OFFICE 1"/>
          <p:cNvPicPr>
            <a:picLocks noChangeAspect="1"/>
          </p:cNvPicPr>
          <p:nvPr/>
        </p:nvPicPr>
        <p:blipFill>
          <a:blip r:embed="rId3"/>
          <a:stretch>
            <a:fillRect/>
          </a:stretch>
        </p:blipFill>
        <p:spPr>
          <a:xfrm>
            <a:off x="838200" y="1513205"/>
            <a:ext cx="4980940" cy="4351655"/>
          </a:xfrm>
          <a:prstGeom prst="rect">
            <a:avLst/>
          </a:prstGeom>
          <a:effectLst>
            <a:softEdge rad="190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2000"/>
          </a:blip>
          <a:stretch>
            <a:fillRect/>
          </a:stretch>
        </a:blipFill>
        <a:effectLst/>
      </p:bgPr>
    </p:bg>
    <p:spTree>
      <p:nvGrpSpPr>
        <p:cNvPr id="1" name=""/>
        <p:cNvGrpSpPr/>
        <p:nvPr/>
      </p:nvGrpSpPr>
      <p:grpSpPr/>
      <p:pic>
        <p:nvPicPr>
          <p:cNvPr id="6" name="Picture 5" descr="Logo"/>
          <p:cNvPicPr>
            <a:picLocks noChangeAspect="1"/>
          </p:cNvPicPr>
          <p:nvPr/>
        </p:nvPicPr>
        <p:blipFill>
          <a:blip r:embed="rId2"/>
          <a:stretch>
            <a:fillRect/>
          </a:stretch>
        </p:blipFill>
        <p:spPr>
          <a:xfrm>
            <a:off x="5297805" y="4312920"/>
            <a:ext cx="2050415" cy="1951990"/>
          </a:xfrm>
          <a:prstGeom prst="rect">
            <a:avLst/>
          </a:prstGeom>
        </p:spPr>
      </p:pic>
      <p:sp>
        <p:nvSpPr>
          <p:cNvPr id="4" name="Text Box 3"/>
          <p:cNvSpPr txBox="1"/>
          <p:nvPr/>
        </p:nvSpPr>
        <p:spPr>
          <a:xfrm>
            <a:off x="1077595" y="776605"/>
            <a:ext cx="10066655" cy="3784600"/>
          </a:xfrm>
          <a:prstGeom prst="rect">
            <a:avLst/>
          </a:prstGeom>
          <a:noFill/>
        </p:spPr>
        <p:txBody>
          <a:bodyPr wrap="square" rtlCol="0">
            <a:spAutoFit/>
          </a:bodyPr>
          <a:p>
            <a:pPr algn="ctr"/>
            <a:r>
              <a:rPr lang="en-US" sz="2000"/>
              <a:t>We were able to acquire an office space and furnished for better operation to help us reach our goal. We would like to thanks everyone who has provided us with support, resources, and partnerships which have really made us be the organization you see now and serving the rural queer feminist sex-workers is our devotion and we vow to continue providing all the services we can, but without you, trust me we wouldn't be here.</a:t>
            </a:r>
            <a:endParaRPr lang="en-US" sz="2000"/>
          </a:p>
          <a:p>
            <a:pPr algn="ctr"/>
            <a:endParaRPr lang="en-US" sz="2000"/>
          </a:p>
          <a:p>
            <a:pPr algn="ctr"/>
            <a:r>
              <a:rPr lang="en-US" sz="2000"/>
              <a:t>A special thanks to our Members, Board of Directors, Donors, and Partners.</a:t>
            </a:r>
            <a:endParaRPr lang="en-US" sz="2000"/>
          </a:p>
          <a:p>
            <a:pPr algn="ctr"/>
            <a:endParaRPr lang="en-US" sz="2000"/>
          </a:p>
          <a:p>
            <a:pPr algn="ctr"/>
            <a:r>
              <a:rPr lang="en-US" sz="2000" i="1"/>
              <a:t>KUDOS!</a:t>
            </a:r>
            <a:endParaRPr lang="en-US" sz="2000" i="1"/>
          </a:p>
          <a:p>
            <a:pPr algn="ctr"/>
            <a:endParaRPr lang="en-US" sz="2000"/>
          </a:p>
          <a:p>
            <a:pPr algn="ctr"/>
            <a:r>
              <a:rPr lang="en-US" sz="2000"/>
              <a:t>~ </a:t>
            </a:r>
            <a:r>
              <a:rPr lang="en-US" sz="2000" i="1"/>
              <a:t>RAINBOW AFRICA INITIATIVE </a:t>
            </a:r>
            <a:r>
              <a:rPr lang="en-US" sz="2000"/>
              <a:t>~</a:t>
            </a:r>
            <a:endParaRPr lang="en-US"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3000"/>
          </a:blip>
          <a:stretch>
            <a:fillRect/>
          </a:stretch>
        </a:blipFill>
        <a:effectLst/>
      </p:bgPr>
    </p:bg>
    <p:spTree>
      <p:nvGrpSpPr>
        <p:cNvPr id="1" name=""/>
        <p:cNvGrpSpPr/>
        <p:nvPr/>
      </p:nvGrpSpPr>
      <p:grpSpPr/>
      <p:sp>
        <p:nvSpPr>
          <p:cNvPr id="6" name="Title 5"/>
          <p:cNvSpPr>
            <a:spLocks noGrp="1"/>
          </p:cNvSpPr>
          <p:nvPr>
            <p:ph type="title" idx="4294967295"/>
          </p:nvPr>
        </p:nvSpPr>
        <p:spPr>
          <a:xfrm>
            <a:off x="473710" y="0"/>
            <a:ext cx="10515600" cy="974090"/>
          </a:xfrm>
        </p:spPr>
        <p:txBody>
          <a:bodyPr/>
          <a:p>
            <a:pPr algn="ctr"/>
            <a:r>
              <a:rPr lang="en-US" sz="2400"/>
              <a:t>A BRIEF ABOUT RAINBOW AFRICA INITIATIVE</a:t>
            </a:r>
            <a:endParaRPr lang="en-US" sz="2400"/>
          </a:p>
        </p:txBody>
      </p:sp>
      <p:sp>
        <p:nvSpPr>
          <p:cNvPr id="7" name="Content Placeholder 6"/>
          <p:cNvSpPr>
            <a:spLocks noGrp="1"/>
          </p:cNvSpPr>
          <p:nvPr>
            <p:ph idx="4294967295"/>
          </p:nvPr>
        </p:nvSpPr>
        <p:spPr>
          <a:xfrm>
            <a:off x="622935" y="695960"/>
            <a:ext cx="10946130" cy="6162040"/>
          </a:xfrm>
        </p:spPr>
        <p:txBody>
          <a:bodyPr/>
          <a:p>
            <a:pPr marL="0" indent="0" algn="ctr">
              <a:buNone/>
            </a:pPr>
            <a:r>
              <a:rPr lang="en-US" sz="2000">
                <a:latin typeface="Microsoft YaHei Light" panose="020B0502040204020203" pitchFamily="34" charset="-122"/>
                <a:ea typeface="Microsoft YaHei Light" panose="020B0502040204020203" pitchFamily="34" charset="-122"/>
                <a:cs typeface="+mn-lt"/>
              </a:rPr>
              <a:t>Rainbow Africa Initiative was formed by a group of Queer feminist sex workers youth in late 2016 who were passionate about improving service delivery module to their community in the areas of Sexual Reproductive Health and Rights to advance livelihood for the marginalized youths. The need for improvement came about to address needs and challenges faced by the queer feminist sex-worker youths who were so vulnerable when it comes to accessibility to these services. The rising numbers of stigma and discrimination in rural areas hence called for action for change in gaps like human rights, health, advocacy, economic justice and capacity development. Through partnership and networking modules, RAI-Ug strategizes to address the challenges through resource mobilization and partner implementation to have a strong movement whereby everyone is included and not discriminated. The Initiative was formed in the suburbs of Kampala, Uganda and later took action in the rural setting of Kabarole to address the desired concerns of SRHR.</a:t>
            </a:r>
            <a:endParaRPr lang="en-US" sz="2000">
              <a:latin typeface="Microsoft YaHei Light" panose="020B0502040204020203" pitchFamily="34" charset="-122"/>
              <a:ea typeface="Microsoft YaHei Light" panose="020B0502040204020203" pitchFamily="34" charset="-122"/>
              <a:cs typeface="+mn-lt"/>
            </a:endParaRPr>
          </a:p>
          <a:p>
            <a:pPr marL="0" indent="0" algn="ctr">
              <a:buNone/>
            </a:pPr>
            <a:r>
              <a:rPr lang="en-US" sz="2000" b="1">
                <a:latin typeface="Microsoft YaHei Light" panose="020B0502040204020203" pitchFamily="34" charset="-122"/>
                <a:ea typeface="Microsoft YaHei Light" panose="020B0502040204020203" pitchFamily="34" charset="-122"/>
                <a:cs typeface="+mn-lt"/>
              </a:rPr>
              <a:t>GOAL:</a:t>
            </a:r>
            <a:r>
              <a:rPr lang="en-US" sz="2000">
                <a:latin typeface="Microsoft YaHei Light" panose="020B0502040204020203" pitchFamily="34" charset="-122"/>
                <a:ea typeface="Microsoft YaHei Light" panose="020B0502040204020203" pitchFamily="34" charset="-122"/>
                <a:cs typeface="+mn-lt"/>
              </a:rPr>
              <a:t> To achieve SRHR accessibility for rural marginalized queer feminists and sex-worker youths communities in Uganda.</a:t>
            </a:r>
            <a:endParaRPr lang="en-US" sz="2000">
              <a:latin typeface="Microsoft YaHei Light" panose="020B0502040204020203" pitchFamily="34" charset="-122"/>
              <a:ea typeface="Microsoft YaHei Light" panose="020B0502040204020203" pitchFamily="34" charset="-122"/>
              <a:cs typeface="+mn-lt"/>
            </a:endParaRPr>
          </a:p>
          <a:p>
            <a:pPr marL="0" indent="0" algn="ctr">
              <a:buNone/>
            </a:pPr>
            <a:r>
              <a:rPr lang="en-US" sz="2000" b="1">
                <a:latin typeface="Microsoft YaHei Light" panose="020B0502040204020203" pitchFamily="34" charset="-122"/>
                <a:ea typeface="Microsoft YaHei Light" panose="020B0502040204020203" pitchFamily="34" charset="-122"/>
                <a:cs typeface="+mn-lt"/>
              </a:rPr>
              <a:t>VISION: </a:t>
            </a:r>
            <a:r>
              <a:rPr lang="en-US" sz="2000">
                <a:latin typeface="Microsoft YaHei Light" panose="020B0502040204020203" pitchFamily="34" charset="-122"/>
                <a:ea typeface="Microsoft YaHei Light" panose="020B0502040204020203" pitchFamily="34" charset="-122"/>
                <a:cs typeface="+mn-lt"/>
              </a:rPr>
              <a:t>Equality and Equity in provision of SRHR services to rural marginalized queer feminists, sex-worker youths and adolescents in Uganda.</a:t>
            </a:r>
            <a:endParaRPr lang="en-US" sz="2000">
              <a:latin typeface="Microsoft YaHei Light" panose="020B0502040204020203" pitchFamily="34" charset="-122"/>
              <a:ea typeface="Microsoft YaHei Light" panose="020B0502040204020203" pitchFamily="34" charset="-122"/>
              <a:cs typeface="+mn-lt"/>
            </a:endParaRPr>
          </a:p>
          <a:p>
            <a:pPr marL="0" indent="0" algn="ctr">
              <a:buNone/>
            </a:pPr>
            <a:r>
              <a:rPr lang="en-US" sz="2000" b="1">
                <a:latin typeface="Microsoft YaHei Light" panose="020B0502040204020203" pitchFamily="34" charset="-122"/>
                <a:ea typeface="Microsoft YaHei Light" panose="020B0502040204020203" pitchFamily="34" charset="-122"/>
                <a:cs typeface="+mn-lt"/>
              </a:rPr>
              <a:t>MISSION:</a:t>
            </a:r>
            <a:r>
              <a:rPr lang="en-US" sz="2000">
                <a:latin typeface="Microsoft YaHei Light" panose="020B0502040204020203" pitchFamily="34" charset="-122"/>
                <a:ea typeface="Microsoft YaHei Light" panose="020B0502040204020203" pitchFamily="34" charset="-122"/>
                <a:cs typeface="+mn-lt"/>
              </a:rPr>
              <a:t> To advocate for the engagement of rural marginalized queer feminists and sex-worker youths in the empowerment and inclusion in the SRHR strategic policies.</a:t>
            </a:r>
            <a:endParaRPr lang="en-US" sz="2000">
              <a:latin typeface="Microsoft YaHei Light" panose="020B0502040204020203" pitchFamily="34" charset="-122"/>
              <a:ea typeface="Microsoft YaHei Light" panose="020B0502040204020203" pitchFamily="34" charset="-122"/>
              <a:cs typeface="+mn-lt"/>
            </a:endParaRPr>
          </a:p>
        </p:txBody>
      </p:sp>
      <p:sp>
        <p:nvSpPr>
          <p:cNvPr id="8" name="Flowchart: Terminator 7"/>
          <p:cNvSpPr/>
          <p:nvPr/>
        </p:nvSpPr>
        <p:spPr>
          <a:xfrm>
            <a:off x="5809615" y="6252845"/>
            <a:ext cx="2339340" cy="39878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hlinkClick r:id="rId2" tooltip="" action="ppaction://hlinkfile"/>
              </a:rPr>
              <a:t>LEARN MORE</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38000"/>
          </a:blip>
          <a:stretch>
            <a:fillRect/>
          </a:stretch>
        </a:blipFill>
        <a:effectLst/>
      </p:bgPr>
    </p:bg>
    <p:spTree>
      <p:nvGrpSpPr>
        <p:cNvPr id="1" name=""/>
        <p:cNvGrpSpPr/>
        <p:nvPr/>
      </p:nvGrpSpPr>
      <p:grpSpPr/>
      <p:pic>
        <p:nvPicPr>
          <p:cNvPr id="16" name="Picture 15" descr="aq"/>
          <p:cNvPicPr>
            <a:picLocks noChangeAspect="1"/>
          </p:cNvPicPr>
          <p:nvPr/>
        </p:nvPicPr>
        <p:blipFill>
          <a:blip r:embed="rId2"/>
          <a:stretch>
            <a:fillRect/>
          </a:stretch>
        </p:blipFill>
        <p:spPr>
          <a:xfrm>
            <a:off x="8136890" y="4318635"/>
            <a:ext cx="3774440" cy="2176780"/>
          </a:xfrm>
          <a:prstGeom prst="rect">
            <a:avLst/>
          </a:prstGeom>
          <a:effectLst>
            <a:softEdge rad="292100"/>
          </a:effectLst>
        </p:spPr>
      </p:pic>
      <p:sp>
        <p:nvSpPr>
          <p:cNvPr id="5" name="矩形 4"/>
          <p:cNvSpPr/>
          <p:nvPr/>
        </p:nvSpPr>
        <p:spPr>
          <a:xfrm>
            <a:off x="609600" y="6367463"/>
            <a:ext cx="10972800" cy="490538"/>
          </a:xfrm>
          <a:prstGeom prst="rect">
            <a:avLst/>
          </a:prstGeom>
          <a:solidFill>
            <a:srgbClr val="074A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160" b="0" i="0" u="none" strike="noStrike" kern="1200" cap="none" spc="0" normalizeH="0" baseline="0" noProof="0">
              <a:ln>
                <a:noFill/>
              </a:ln>
              <a:solidFill>
                <a:prstClr val="white"/>
              </a:solidFill>
              <a:effectLst/>
              <a:uLnTx/>
              <a:uFillTx/>
              <a:latin typeface="+mn-lt"/>
              <a:ea typeface="+mn-ea"/>
              <a:cs typeface="+mn-ea"/>
              <a:sym typeface="+mn-lt"/>
            </a:endParaRPr>
          </a:p>
        </p:txBody>
      </p:sp>
      <p:sp>
        <p:nvSpPr>
          <p:cNvPr id="9" name="燕尾形 8"/>
          <p:cNvSpPr/>
          <p:nvPr/>
        </p:nvSpPr>
        <p:spPr>
          <a:xfrm>
            <a:off x="11188700" y="3238500"/>
            <a:ext cx="206375" cy="346075"/>
          </a:xfrm>
          <a:prstGeom prst="chevron">
            <a:avLst>
              <a:gd name="adj" fmla="val 75925"/>
            </a:avLst>
          </a:prstGeom>
          <a:solidFill>
            <a:schemeClr val="bg1">
              <a:alpha val="9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160" b="0" i="0" u="none" strike="noStrike" kern="1200" cap="none" spc="0" normalizeH="0" baseline="0" noProof="0">
              <a:ln>
                <a:noFill/>
              </a:ln>
              <a:solidFill>
                <a:prstClr val="black"/>
              </a:solidFill>
              <a:effectLst/>
              <a:uLnTx/>
              <a:uFillTx/>
              <a:latin typeface="+mn-lt"/>
              <a:ea typeface="+mn-ea"/>
              <a:cs typeface="+mn-ea"/>
              <a:sym typeface="+mn-lt"/>
            </a:endParaRPr>
          </a:p>
        </p:txBody>
      </p:sp>
      <p:pic>
        <p:nvPicPr>
          <p:cNvPr id="7" name="Picture 5" descr="IMG_256"/>
          <p:cNvPicPr>
            <a:picLocks noChangeAspect="1"/>
          </p:cNvPicPr>
          <p:nvPr/>
        </p:nvPicPr>
        <p:blipFill>
          <a:blip r:embed="rId3"/>
          <a:stretch>
            <a:fillRect/>
          </a:stretch>
        </p:blipFill>
        <p:spPr>
          <a:xfrm>
            <a:off x="329565" y="577850"/>
            <a:ext cx="4121150" cy="3740785"/>
          </a:xfrm>
          <a:prstGeom prst="rect">
            <a:avLst/>
          </a:prstGeom>
          <a:noFill/>
          <a:ln w="9525">
            <a:noFill/>
          </a:ln>
          <a:effectLst>
            <a:softEdge rad="114300"/>
          </a:effectLst>
        </p:spPr>
      </p:pic>
      <p:sp>
        <p:nvSpPr>
          <p:cNvPr id="10" name="Text Box 9"/>
          <p:cNvSpPr txBox="1"/>
          <p:nvPr/>
        </p:nvSpPr>
        <p:spPr>
          <a:xfrm>
            <a:off x="4581525" y="577850"/>
            <a:ext cx="7000875" cy="4092575"/>
          </a:xfrm>
          <a:prstGeom prst="rect">
            <a:avLst/>
          </a:prstGeom>
          <a:noFill/>
        </p:spPr>
        <p:txBody>
          <a:bodyPr wrap="square" rtlCol="0">
            <a:spAutoFit/>
          </a:bodyPr>
          <a:p>
            <a:pPr algn="ctr"/>
            <a:r>
              <a:rPr lang="en-US" sz="2000"/>
              <a:t>Dear Friends, we are thrilled to share the third quarter of 2022 updates from the Rainbow Africa Initiative with you. Please take time and look through our initiatives toward the rural queer feminist sex-workers youth community services delivered. Considering our scope reach, this quarter was focusing on digital security and movement building to better effectiveness of the rural community into the SRHR programs. With support from donors and partnerships with other CSOs, we managed to achieve the following projects as stated in this brief. This quarterly reflection will introduce to you what we basically do as an organization. </a:t>
            </a:r>
            <a:endParaRPr lang="en-US" sz="2000"/>
          </a:p>
          <a:p>
            <a:pPr algn="ctr"/>
            <a:endParaRPr lang="en-US" sz="2000"/>
          </a:p>
          <a:p>
            <a:pPr algn="ctr"/>
            <a:r>
              <a:rPr lang="en-US" sz="2000"/>
              <a:t>Happy Reading!</a:t>
            </a:r>
            <a:endParaRPr lang="en-US" sz="200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43000"/>
          </a:blip>
          <a:stretch>
            <a:fillRect/>
          </a:stretch>
        </a:blipFill>
        <a:effectLst/>
      </p:bgPr>
    </p:bg>
    <p:spTree>
      <p:nvGrpSpPr>
        <p:cNvPr id="1" name=""/>
        <p:cNvGrpSpPr/>
        <p:nvPr/>
      </p:nvGrpSpPr>
      <p:grpSpPr/>
      <p:sp>
        <p:nvSpPr>
          <p:cNvPr id="7" name="Title 6"/>
          <p:cNvSpPr>
            <a:spLocks noGrp="1"/>
          </p:cNvSpPr>
          <p:nvPr>
            <p:ph type="title"/>
          </p:nvPr>
        </p:nvSpPr>
        <p:spPr/>
        <p:txBody>
          <a:bodyPr/>
          <a:p>
            <a:pPr algn="ctr"/>
            <a:r>
              <a:rPr lang="en-US" sz="2800" b="1" u="sng">
                <a:solidFill>
                  <a:schemeClr val="accent2">
                    <a:lumMod val="75000"/>
                  </a:schemeClr>
                </a:solidFill>
                <a:sym typeface="+mn-ea"/>
              </a:rPr>
              <a:t>SEXUAL REPRODUCTIVE HEALTH INTEGRATION FOR RURAL QUEER SEX WORKER COMMUNITY</a:t>
            </a:r>
            <a:br>
              <a:rPr lang="en-US" b="1" u="sng">
                <a:solidFill>
                  <a:schemeClr val="accent2">
                    <a:lumMod val="75000"/>
                  </a:schemeClr>
                </a:solidFill>
              </a:rPr>
            </a:br>
            <a:endParaRPr lang="en-US"/>
          </a:p>
        </p:txBody>
      </p:sp>
      <p:pic>
        <p:nvPicPr>
          <p:cNvPr id="4" name="Picture 3" descr="prep"/>
          <p:cNvPicPr>
            <a:picLocks noChangeAspect="1"/>
          </p:cNvPicPr>
          <p:nvPr/>
        </p:nvPicPr>
        <p:blipFill>
          <a:blip r:embed="rId2"/>
          <a:stretch>
            <a:fillRect/>
          </a:stretch>
        </p:blipFill>
        <p:spPr>
          <a:xfrm>
            <a:off x="829310" y="1416685"/>
            <a:ext cx="4798695" cy="4949190"/>
          </a:xfrm>
          <a:prstGeom prst="rect">
            <a:avLst/>
          </a:prstGeom>
          <a:effectLst>
            <a:softEdge rad="139700"/>
          </a:effectLst>
        </p:spPr>
      </p:pic>
      <p:pic>
        <p:nvPicPr>
          <p:cNvPr id="6" name="Picture 5" descr="dvr"/>
          <p:cNvPicPr>
            <a:picLocks noChangeAspect="1"/>
          </p:cNvPicPr>
          <p:nvPr/>
        </p:nvPicPr>
        <p:blipFill>
          <a:blip r:embed="rId3"/>
          <a:stretch>
            <a:fillRect/>
          </a:stretch>
        </p:blipFill>
        <p:spPr>
          <a:xfrm>
            <a:off x="6387465" y="1493520"/>
            <a:ext cx="5285740" cy="4872355"/>
          </a:xfrm>
          <a:prstGeom prst="rect">
            <a:avLst/>
          </a:prstGeom>
          <a:effectLst>
            <a:softEdge rad="127000"/>
          </a:effectLst>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34000"/>
          </a:blip>
          <a:stretch>
            <a:fillRect/>
          </a:stretch>
        </a:blipFill>
        <a:effectLst/>
      </p:bgPr>
    </p:bg>
    <p:spTree>
      <p:nvGrpSpPr>
        <p:cNvPr id="1" name=""/>
        <p:cNvGrpSpPr/>
        <p:nvPr/>
      </p:nvGrpSpPr>
      <p:grpSpPr/>
      <p:sp>
        <p:nvSpPr>
          <p:cNvPr id="2" name="Text Box 1"/>
          <p:cNvSpPr txBox="1"/>
          <p:nvPr/>
        </p:nvSpPr>
        <p:spPr>
          <a:xfrm>
            <a:off x="1044575" y="906145"/>
            <a:ext cx="9949180" cy="5323205"/>
          </a:xfrm>
          <a:prstGeom prst="rect">
            <a:avLst/>
          </a:prstGeom>
          <a:noFill/>
        </p:spPr>
        <p:txBody>
          <a:bodyPr wrap="square" rtlCol="0">
            <a:spAutoFit/>
          </a:bodyPr>
          <a:p>
            <a:pPr algn="ctr"/>
            <a:r>
              <a:rPr lang="en-US" sz="2000"/>
              <a:t>Through this project, we were able to conduct community sensitization of Safe Abortion Care and Rights for rural sex workers in Kagote, Fort-Portal and also had a dialogue with adolescent school dropouts on prevention of teenage pregnancies. The integration program was conducted to help educate these rural minorities basic knowledge and also help map friendly health services providers that could be partnered with for peer referrals and linkages in case of need for the SRHR services. This was a success however due to limited resources, we were unable to conduct engagement meeting with the community and health service providers but went on to have stakeholder meetings to come up with memorandums of understanding on how best to engage both parties.</a:t>
            </a:r>
            <a:endParaRPr lang="en-US" sz="2000"/>
          </a:p>
          <a:p>
            <a:pPr algn="ctr"/>
            <a:endParaRPr lang="en-US" sz="2000"/>
          </a:p>
          <a:p>
            <a:pPr algn="ctr"/>
            <a:r>
              <a:rPr lang="en-US" sz="2000"/>
              <a:t>We participated in the online campaigns about dapivirine vaginal ring (DPV-VR) which is an additional prevention choice for women (mostly sex-workers) at substantial risk of HIV infection as part of combination prevention approaches. This was a collaboration with other health activists under the hashtags, </a:t>
            </a:r>
            <a:r>
              <a:rPr lang="en-US" sz="2000">
                <a:hlinkClick r:id="rId2" tooltip="" action="ppaction://hlinkfile"/>
              </a:rPr>
              <a:t>#SRHRisEssential</a:t>
            </a:r>
            <a:r>
              <a:rPr lang="en-US" sz="2000"/>
              <a:t> and </a:t>
            </a:r>
            <a:r>
              <a:rPr lang="en-US" sz="2000">
                <a:hlinkClick r:id="rId3" tooltip="" action="ppaction://hlinkfile"/>
              </a:rPr>
              <a:t>#FundTheRingUG</a:t>
            </a:r>
            <a:r>
              <a:rPr lang="en-US" sz="2000"/>
              <a:t>.</a:t>
            </a:r>
            <a:endParaRPr lang="en-US" sz="2000"/>
          </a:p>
          <a:p>
            <a:pPr algn="ctr"/>
            <a:endParaRPr lang="en-US"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35000"/>
          </a:blip>
          <a:stretch>
            <a:fillRect/>
          </a:stretch>
        </a:blipFill>
        <a:effectLst/>
      </p:bgPr>
    </p:bg>
    <p:spTree>
      <p:nvGrpSpPr>
        <p:cNvPr id="1" name=""/>
        <p:cNvGrpSpPr/>
        <p:nvPr/>
      </p:nvGrpSpPr>
      <p:grpSpPr/>
      <p:pic>
        <p:nvPicPr>
          <p:cNvPr id="4" name="Content Placeholder 3" descr="UFF1"/>
          <p:cNvPicPr>
            <a:picLocks noChangeAspect="1"/>
          </p:cNvPicPr>
          <p:nvPr>
            <p:ph idx="1"/>
          </p:nvPr>
        </p:nvPicPr>
        <p:blipFill>
          <a:blip r:embed="rId2"/>
          <a:stretch>
            <a:fillRect/>
          </a:stretch>
        </p:blipFill>
        <p:spPr>
          <a:xfrm>
            <a:off x="234315" y="1819910"/>
            <a:ext cx="6148705" cy="3976370"/>
          </a:xfrm>
          <a:prstGeom prst="rect">
            <a:avLst/>
          </a:prstGeom>
          <a:effectLst>
            <a:softEdge rad="114300"/>
          </a:effectLst>
        </p:spPr>
      </p:pic>
      <p:sp>
        <p:nvSpPr>
          <p:cNvPr id="2" name="Title 1"/>
          <p:cNvSpPr>
            <a:spLocks noGrp="1"/>
          </p:cNvSpPr>
          <p:nvPr>
            <p:ph type="title"/>
          </p:nvPr>
        </p:nvSpPr>
        <p:spPr>
          <a:xfrm>
            <a:off x="838200" y="365125"/>
            <a:ext cx="10515600" cy="1325563"/>
          </a:xfrm>
        </p:spPr>
        <p:txBody>
          <a:bodyPr/>
          <a:p>
            <a:pPr algn="ctr"/>
            <a:r>
              <a:rPr lang="en-US"/>
              <a:t>FEMINIST APPROACHES TO ABORTION RIGHTS IN UGANDA</a:t>
            </a:r>
            <a:endParaRPr lang="en-US"/>
          </a:p>
        </p:txBody>
      </p:sp>
      <p:sp>
        <p:nvSpPr>
          <p:cNvPr id="5" name="Text Box 4"/>
          <p:cNvSpPr txBox="1"/>
          <p:nvPr/>
        </p:nvSpPr>
        <p:spPr>
          <a:xfrm>
            <a:off x="6382385" y="1819910"/>
            <a:ext cx="5474335" cy="4369435"/>
          </a:xfrm>
          <a:prstGeom prst="rect">
            <a:avLst/>
          </a:prstGeom>
          <a:noFill/>
        </p:spPr>
        <p:txBody>
          <a:bodyPr wrap="square" rtlCol="0">
            <a:spAutoFit/>
          </a:bodyPr>
          <a:p>
            <a:pPr algn="l"/>
            <a:r>
              <a:rPr lang="en-US"/>
              <a:t>    </a:t>
            </a:r>
            <a:r>
              <a:rPr lang="en-US" sz="2000"/>
              <a:t>We took part in the rethink space organized by Akina Mama wa Afrika which was to interrogate the feminist approaches to abortion access in Uganda. </a:t>
            </a:r>
            <a:endParaRPr lang="en-US" sz="2000"/>
          </a:p>
          <a:p>
            <a:pPr algn="l"/>
            <a:r>
              <a:rPr lang="en-US" sz="2000"/>
              <a:t>Using the developed technical brief on feminist approaches to abortion to curate conversations on why abortion is a feminist issue and need feminist approaches if all women, girls and gender expansive persons are to access it. </a:t>
            </a:r>
            <a:endParaRPr lang="en-US" sz="2000"/>
          </a:p>
          <a:p>
            <a:pPr algn="l"/>
            <a:r>
              <a:rPr lang="en-US" sz="2000"/>
              <a:t>This helped to discuss the The Legal and Policy Framework on Abortion in Uganda, The Politics of Abortion, among others.</a:t>
            </a:r>
            <a:endParaRPr lang="en-US" sz="2000"/>
          </a:p>
          <a:p>
            <a:pPr algn="ctr"/>
            <a:r>
              <a:rPr lang="en-US" b="1" i="1"/>
              <a:t>Kudos Akina Mama wa Afrika!</a:t>
            </a:r>
            <a:endParaRPr lang="en-US" b="1" i="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35000"/>
          </a:blip>
          <a:stretch>
            <a:fillRect/>
          </a:stretch>
        </a:blipFill>
        <a:effectLst/>
      </p:bgPr>
    </p:bg>
    <p:spTree>
      <p:nvGrpSpPr>
        <p:cNvPr id="1" name=""/>
        <p:cNvGrpSpPr/>
        <p:nvPr/>
      </p:nvGrpSpPr>
      <p:grpSpPr/>
      <p:sp>
        <p:nvSpPr>
          <p:cNvPr id="5" name="Title 4"/>
          <p:cNvSpPr>
            <a:spLocks noGrp="1"/>
          </p:cNvSpPr>
          <p:nvPr>
            <p:ph type="title"/>
          </p:nvPr>
        </p:nvSpPr>
        <p:spPr/>
        <p:txBody>
          <a:bodyPr/>
          <a:p>
            <a:pPr algn="ctr"/>
            <a:r>
              <a:rPr lang="en-US" sz="4000" b="1" u="sng">
                <a:solidFill>
                  <a:schemeClr val="accent2">
                    <a:lumMod val="75000"/>
                  </a:schemeClr>
                </a:solidFill>
              </a:rPr>
              <a:t>MOVEMENT BUILDING AND COLLABORATIONS</a:t>
            </a:r>
            <a:endParaRPr lang="en-US" sz="4000" b="1" u="sng">
              <a:solidFill>
                <a:schemeClr val="accent2">
                  <a:lumMod val="75000"/>
                </a:schemeClr>
              </a:solidFill>
            </a:endParaRPr>
          </a:p>
        </p:txBody>
      </p:sp>
      <p:sp>
        <p:nvSpPr>
          <p:cNvPr id="6" name="Content Placeholder 5"/>
          <p:cNvSpPr>
            <a:spLocks noGrp="1"/>
          </p:cNvSpPr>
          <p:nvPr>
            <p:ph idx="1"/>
          </p:nvPr>
        </p:nvSpPr>
        <p:spPr>
          <a:xfrm>
            <a:off x="5063490" y="1620520"/>
            <a:ext cx="6290310" cy="4664710"/>
          </a:xfrm>
        </p:spPr>
        <p:txBody>
          <a:bodyPr/>
          <a:p>
            <a:pPr marL="0" indent="0" algn="ctr">
              <a:buNone/>
            </a:pPr>
            <a:r>
              <a:rPr lang="en-US" u="sng"/>
              <a:t>COMMUNITY NARRATIVE DIALOGUE:</a:t>
            </a:r>
            <a:endParaRPr lang="en-US" u="sng"/>
          </a:p>
          <a:p>
            <a:pPr marL="0" indent="0" algn="ctr">
              <a:buNone/>
            </a:pPr>
            <a:r>
              <a:rPr lang="en-US" sz="2000">
                <a:latin typeface="Microsoft YaHei" panose="020B0503020204020204" pitchFamily="34" charset="-122"/>
                <a:ea typeface="Microsoft YaHei" panose="020B0503020204020204" pitchFamily="34" charset="-122"/>
              </a:rPr>
              <a:t>Never can you change the community without engagement tackling the baseline issues. We believe that having social gatherings with our beneficiaries helps to ease the problem solving. We conducted the Ekyoto Tuhanule (bonfire) gathering that helps us to share and solve the challenges affecting our movement, take off the stress and network for a meaningful development. </a:t>
            </a:r>
            <a:endParaRPr lang="en-US" sz="2000">
              <a:latin typeface="Microsoft YaHei" panose="020B0503020204020204" pitchFamily="34" charset="-122"/>
              <a:ea typeface="Microsoft YaHei" panose="020B0503020204020204" pitchFamily="34" charset="-122"/>
            </a:endParaRPr>
          </a:p>
          <a:p>
            <a:pPr marL="0" indent="0" algn="ctr">
              <a:buNone/>
            </a:pPr>
            <a:r>
              <a:rPr lang="en-US" sz="2000">
                <a:latin typeface="Microsoft YaHei" panose="020B0503020204020204" pitchFamily="34" charset="-122"/>
                <a:ea typeface="Microsoft YaHei" panose="020B0503020204020204" pitchFamily="34" charset="-122"/>
              </a:rPr>
              <a:t>This initiative helps us as an organization engage our peers and other members to share and uplift new strategies that would really help us to change the community.</a:t>
            </a:r>
            <a:endParaRPr lang="en-US" sz="2000">
              <a:latin typeface="Microsoft YaHei" panose="020B0503020204020204" pitchFamily="34" charset="-122"/>
              <a:ea typeface="Microsoft YaHei" panose="020B0503020204020204" pitchFamily="34" charset="-122"/>
            </a:endParaRPr>
          </a:p>
        </p:txBody>
      </p:sp>
      <p:pic>
        <p:nvPicPr>
          <p:cNvPr id="10" name="Picture 9" descr="ekyoto"/>
          <p:cNvPicPr>
            <a:picLocks noChangeAspect="1"/>
          </p:cNvPicPr>
          <p:nvPr/>
        </p:nvPicPr>
        <p:blipFill>
          <a:blip r:embed="rId2"/>
          <a:srcRect r="30810" b="27330"/>
          <a:stretch>
            <a:fillRect/>
          </a:stretch>
        </p:blipFill>
        <p:spPr>
          <a:xfrm>
            <a:off x="327660" y="1965960"/>
            <a:ext cx="4662805" cy="4210685"/>
          </a:xfrm>
          <a:prstGeom prst="rect">
            <a:avLst/>
          </a:prstGeom>
          <a:effectLst>
            <a:softEdge rad="1397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1000"/>
          </a:blip>
          <a:stretch>
            <a:fillRect/>
          </a:stretch>
        </a:blipFill>
        <a:effectLst/>
      </p:bgPr>
    </p:bg>
    <p:spTree>
      <p:nvGrpSpPr>
        <p:cNvPr id="1" name=""/>
        <p:cNvGrpSpPr/>
        <p:nvPr/>
      </p:nvGrpSpPr>
      <p:grpSpPr/>
      <p:sp>
        <p:nvSpPr>
          <p:cNvPr id="4" name="Text Box 3"/>
          <p:cNvSpPr txBox="1"/>
          <p:nvPr/>
        </p:nvSpPr>
        <p:spPr>
          <a:xfrm>
            <a:off x="2219960" y="657860"/>
            <a:ext cx="6573520" cy="460375"/>
          </a:xfrm>
          <a:prstGeom prst="rect">
            <a:avLst/>
          </a:prstGeom>
          <a:noFill/>
        </p:spPr>
        <p:txBody>
          <a:bodyPr wrap="square" rtlCol="0">
            <a:spAutoFit/>
          </a:bodyPr>
          <a:p>
            <a:r>
              <a:rPr lang="en-US" sz="2400" u="sng">
                <a:latin typeface="+mj-lt"/>
                <a:cs typeface="+mj-lt"/>
              </a:rPr>
              <a:t>MENTAL HEALTH SHARING SESSIONS:</a:t>
            </a:r>
            <a:endParaRPr lang="en-US" sz="2400" u="sng">
              <a:latin typeface="+mj-lt"/>
              <a:cs typeface="+mj-lt"/>
            </a:endParaRPr>
          </a:p>
        </p:txBody>
      </p:sp>
      <p:pic>
        <p:nvPicPr>
          <p:cNvPr id="8" name="Picture 7" descr="GATHERING"/>
          <p:cNvPicPr>
            <a:picLocks noChangeAspect="1"/>
          </p:cNvPicPr>
          <p:nvPr/>
        </p:nvPicPr>
        <p:blipFill>
          <a:blip r:embed="rId2"/>
          <a:stretch>
            <a:fillRect/>
          </a:stretch>
        </p:blipFill>
        <p:spPr>
          <a:xfrm>
            <a:off x="200025" y="1259840"/>
            <a:ext cx="5687695" cy="4660900"/>
          </a:xfrm>
          <a:prstGeom prst="rect">
            <a:avLst/>
          </a:prstGeom>
          <a:solidFill>
            <a:schemeClr val="bg1">
              <a:lumMod val="95000"/>
            </a:schemeClr>
          </a:solidFill>
          <a:effectLst>
            <a:softEdge rad="165100"/>
          </a:effectLst>
        </p:spPr>
      </p:pic>
      <p:sp>
        <p:nvSpPr>
          <p:cNvPr id="9" name="Text Box 8"/>
          <p:cNvSpPr txBox="1"/>
          <p:nvPr/>
        </p:nvSpPr>
        <p:spPr>
          <a:xfrm>
            <a:off x="5821045" y="1390650"/>
            <a:ext cx="5777230" cy="4399915"/>
          </a:xfrm>
          <a:prstGeom prst="rect">
            <a:avLst/>
          </a:prstGeom>
          <a:noFill/>
        </p:spPr>
        <p:txBody>
          <a:bodyPr wrap="square" rtlCol="0">
            <a:spAutoFit/>
          </a:bodyPr>
          <a:p>
            <a:pPr algn="ctr"/>
            <a:r>
              <a:rPr lang="en-US" sz="2000"/>
              <a:t>Group healing sessions help to resolve challenges that bring mental health illness. As an organization, we have conducted mental health sessions for peers which have geared group healing through sharing challenges that have impacted the high levels mental health disorders within the queer community. Through these sessions, we do monthly community community Sunday gathering, play games, sharing of bites, story telling and DYI. These have promoted teamwork and togetherness among our peers which has helped in conflict resolution among community members and improved the networking systems.</a:t>
            </a:r>
            <a:endParaRPr 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1000"/>
          </a:blip>
          <a:stretch>
            <a:fillRect/>
          </a:stretch>
        </a:blipFill>
        <a:effectLst/>
      </p:bgPr>
    </p:bg>
    <p:spTree>
      <p:nvGrpSpPr>
        <p:cNvPr id="1" name=""/>
        <p:cNvGrpSpPr/>
        <p:nvPr/>
      </p:nvGrpSpPr>
      <p:grpSpPr/>
      <p:sp>
        <p:nvSpPr>
          <p:cNvPr id="2" name="Text Box 1"/>
          <p:cNvSpPr txBox="1"/>
          <p:nvPr/>
        </p:nvSpPr>
        <p:spPr>
          <a:xfrm>
            <a:off x="2834640" y="442595"/>
            <a:ext cx="7609205" cy="398780"/>
          </a:xfrm>
          <a:prstGeom prst="rect">
            <a:avLst/>
          </a:prstGeom>
          <a:noFill/>
        </p:spPr>
        <p:txBody>
          <a:bodyPr wrap="square" rtlCol="0">
            <a:spAutoFit/>
          </a:bodyPr>
          <a:p>
            <a:pPr algn="ctr"/>
            <a:r>
              <a:rPr lang="en-US" sz="2000" u="sng">
                <a:latin typeface="+mj-lt"/>
                <a:cs typeface="+mj-lt"/>
              </a:rPr>
              <a:t>TRANS AND GENDER DIVERSE MOVEMENT BUILDING:</a:t>
            </a:r>
            <a:endParaRPr lang="en-US" sz="2000" u="sng">
              <a:latin typeface="+mj-lt"/>
              <a:cs typeface="+mj-lt"/>
            </a:endParaRPr>
          </a:p>
        </p:txBody>
      </p:sp>
      <p:pic>
        <p:nvPicPr>
          <p:cNvPr id="28" name="Picture 27" descr="advocacy"/>
          <p:cNvPicPr>
            <a:picLocks noChangeAspect="1"/>
          </p:cNvPicPr>
          <p:nvPr/>
        </p:nvPicPr>
        <p:blipFill>
          <a:blip r:embed="rId2"/>
          <a:stretch>
            <a:fillRect/>
          </a:stretch>
        </p:blipFill>
        <p:spPr>
          <a:xfrm>
            <a:off x="6101715" y="1541780"/>
            <a:ext cx="5542915" cy="4171950"/>
          </a:xfrm>
          <a:prstGeom prst="rect">
            <a:avLst/>
          </a:prstGeom>
          <a:effectLst>
            <a:softEdge rad="165100"/>
          </a:effectLst>
        </p:spPr>
      </p:pic>
      <p:pic>
        <p:nvPicPr>
          <p:cNvPr id="19" name="Picture 18" descr="ntforum"/>
          <p:cNvPicPr>
            <a:picLocks noChangeAspect="1"/>
          </p:cNvPicPr>
          <p:nvPr/>
        </p:nvPicPr>
        <p:blipFill>
          <a:blip r:embed="rId3"/>
          <a:srcRect r="6805" b="36922"/>
          <a:stretch>
            <a:fillRect/>
          </a:stretch>
        </p:blipFill>
        <p:spPr>
          <a:xfrm>
            <a:off x="516255" y="1541780"/>
            <a:ext cx="5271770" cy="4150995"/>
          </a:xfrm>
          <a:prstGeom prst="rect">
            <a:avLst/>
          </a:prstGeom>
          <a:effectLst>
            <a:softEdge rad="152400"/>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Ari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Ari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9226</Words>
  <Application>WPS Presentation</Application>
  <PresentationFormat>宽屏</PresentationFormat>
  <Paragraphs>76</Paragraphs>
  <Slides>16</Slides>
  <Notes>3</Notes>
  <HiddenSlides>0</HiddenSlides>
  <MMClips>0</MMClips>
  <ScaleCrop>false</ScaleCrop>
  <HeadingPairs>
    <vt:vector size="6" baseType="variant">
      <vt:variant>
        <vt:lpstr>已用的字体</vt:lpstr>
      </vt:variant>
      <vt:variant>
        <vt:i4>29</vt:i4>
      </vt:variant>
      <vt:variant>
        <vt:lpstr>主题</vt:lpstr>
      </vt:variant>
      <vt:variant>
        <vt:i4>1</vt:i4>
      </vt:variant>
      <vt:variant>
        <vt:lpstr>幻灯片标题</vt:lpstr>
      </vt:variant>
      <vt:variant>
        <vt:i4>16</vt:i4>
      </vt:variant>
    </vt:vector>
  </HeadingPairs>
  <TitlesOfParts>
    <vt:vector size="46" baseType="lpstr">
      <vt:lpstr>Arial</vt:lpstr>
      <vt:lpstr>SimSun</vt:lpstr>
      <vt:lpstr>Wingdings</vt:lpstr>
      <vt:lpstr>Microsoft YaHei Light</vt:lpstr>
      <vt:lpstr>Microsoft YaHei</vt:lpstr>
      <vt:lpstr>Calibri</vt:lpstr>
      <vt:lpstr>+mn-lt</vt:lpstr>
      <vt:lpstr>Segoe Print</vt:lpstr>
      <vt:lpstr>方正中等线简体</vt:lpstr>
      <vt:lpstr>Arial Unicode MS</vt:lpstr>
      <vt:lpstr>黑体</vt:lpstr>
      <vt:lpstr>Arial Unicode MS</vt:lpstr>
      <vt:lpstr>Bodoni MT</vt:lpstr>
      <vt:lpstr>Bodoni MT Black</vt:lpstr>
      <vt:lpstr>Bodoni MT Condensed</vt:lpstr>
      <vt:lpstr>Bodoni MT Poster Compressed</vt:lpstr>
      <vt:lpstr>Book Antiqua</vt:lpstr>
      <vt:lpstr>Bookman Old Style</vt:lpstr>
      <vt:lpstr>Bradley Hand ITC</vt:lpstr>
      <vt:lpstr>Bernard MT Condensed</vt:lpstr>
      <vt:lpstr>Bauhaus 93</vt:lpstr>
      <vt:lpstr>Cooper Black</vt:lpstr>
      <vt:lpstr>Bahnschrift Condensed</vt:lpstr>
      <vt:lpstr>Bahnschrift Light</vt:lpstr>
      <vt:lpstr>Bahnschrift Light Condensed</vt:lpstr>
      <vt:lpstr>Microsoft Tai Le</vt:lpstr>
      <vt:lpstr>Microsoft Uighur</vt:lpstr>
      <vt:lpstr>Microsoft YaHei UI</vt:lpstr>
      <vt:lpstr>Microsoft YaHei UI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Rainbow Africa Initiative Movement</cp:lastModifiedBy>
  <cp:revision>70</cp:revision>
  <dcterms:created xsi:type="dcterms:W3CDTF">2015-11-03T03:33:40Z</dcterms:created>
  <dcterms:modified xsi:type="dcterms:W3CDTF">2022-11-15T20:02:08Z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1033-11.2.0.11341</vt:lpwstr>
  </property>
  <property fmtid="{D5CDD505-2E9C-101B-9397-08002B2CF9AE}" pid="3" name="ICV">
    <vt:lpwstr>ADB089F069F5473E8F3223857BCC9E07</vt:lpwstr>
  </property>
</Properties>
</file>